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9"/>
  </p:handoutMasterIdLst>
  <p:sldIdLst>
    <p:sldId id="256" r:id="rId2"/>
    <p:sldId id="292" r:id="rId3"/>
    <p:sldId id="293" r:id="rId4"/>
    <p:sldId id="263" r:id="rId5"/>
    <p:sldId id="259" r:id="rId6"/>
    <p:sldId id="265" r:id="rId7"/>
    <p:sldId id="266" r:id="rId8"/>
    <p:sldId id="267" r:id="rId9"/>
    <p:sldId id="269" r:id="rId10"/>
    <p:sldId id="270" r:id="rId11"/>
    <p:sldId id="277" r:id="rId12"/>
    <p:sldId id="278" r:id="rId13"/>
    <p:sldId id="279" r:id="rId14"/>
    <p:sldId id="280" r:id="rId15"/>
    <p:sldId id="281" r:id="rId16"/>
    <p:sldId id="286" r:id="rId17"/>
    <p:sldId id="282" r:id="rId18"/>
    <p:sldId id="283" r:id="rId19"/>
    <p:sldId id="271" r:id="rId20"/>
    <p:sldId id="261" r:id="rId21"/>
    <p:sldId id="260" r:id="rId22"/>
    <p:sldId id="272" r:id="rId23"/>
    <p:sldId id="273" r:id="rId24"/>
    <p:sldId id="275" r:id="rId25"/>
    <p:sldId id="274" r:id="rId26"/>
    <p:sldId id="276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notesViewPr>
    <p:cSldViewPr>
      <p:cViewPr varScale="1">
        <p:scale>
          <a:sx n="70" d="100"/>
          <a:sy n="70" d="100"/>
        </p:scale>
        <p:origin x="-281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75F50B-1E48-4465-BD77-DCF0917A47A9}" type="doc">
      <dgm:prSet loTypeId="urn:microsoft.com/office/officeart/2005/8/layout/matrix3" loCatId="matrix" qsTypeId="urn:microsoft.com/office/officeart/2005/8/quickstyle/simple1" qsCatId="simple" csTypeId="urn:microsoft.com/office/officeart/2005/8/colors/accent3_5" csCatId="accent3" phldr="0"/>
      <dgm:spPr/>
      <dgm:t>
        <a:bodyPr/>
        <a:lstStyle/>
        <a:p>
          <a:endParaRPr lang="en-GB"/>
        </a:p>
      </dgm:t>
    </dgm:pt>
    <dgm:pt modelId="{A08E5585-7563-4013-8C44-BEB2F53E2474}">
      <dgm:prSet phldrT="[Text]" phldr="1"/>
      <dgm:spPr/>
      <dgm:t>
        <a:bodyPr/>
        <a:lstStyle/>
        <a:p>
          <a:endParaRPr lang="en-GB" dirty="0"/>
        </a:p>
      </dgm:t>
    </dgm:pt>
    <dgm:pt modelId="{EE370D11-4611-4A4E-A805-0125DF0DEE31}" type="parTrans" cxnId="{16B5E7E1-5A53-4E29-88A5-B0113D174E27}">
      <dgm:prSet/>
      <dgm:spPr/>
      <dgm:t>
        <a:bodyPr/>
        <a:lstStyle/>
        <a:p>
          <a:endParaRPr lang="en-GB"/>
        </a:p>
      </dgm:t>
    </dgm:pt>
    <dgm:pt modelId="{A4B8417E-2005-4AA3-80CE-9473961AE0D0}" type="sibTrans" cxnId="{16B5E7E1-5A53-4E29-88A5-B0113D174E27}">
      <dgm:prSet/>
      <dgm:spPr/>
      <dgm:t>
        <a:bodyPr/>
        <a:lstStyle/>
        <a:p>
          <a:endParaRPr lang="en-GB"/>
        </a:p>
      </dgm:t>
    </dgm:pt>
    <dgm:pt modelId="{AB6CD5C4-B46B-4354-9A67-95ABA9CE1089}">
      <dgm:prSet phldrT="[Text]" phldr="1"/>
      <dgm:spPr/>
      <dgm:t>
        <a:bodyPr/>
        <a:lstStyle/>
        <a:p>
          <a:endParaRPr lang="en-GB"/>
        </a:p>
      </dgm:t>
    </dgm:pt>
    <dgm:pt modelId="{7BAF4F35-4EDF-424C-AB41-FDD19732ABA3}" type="parTrans" cxnId="{4926E6C1-FD62-4474-A801-B020AFA8F4DC}">
      <dgm:prSet/>
      <dgm:spPr/>
      <dgm:t>
        <a:bodyPr/>
        <a:lstStyle/>
        <a:p>
          <a:endParaRPr lang="en-GB"/>
        </a:p>
      </dgm:t>
    </dgm:pt>
    <dgm:pt modelId="{6C16E9A6-D422-42F2-8EEA-343B8C6EF8E7}" type="sibTrans" cxnId="{4926E6C1-FD62-4474-A801-B020AFA8F4DC}">
      <dgm:prSet/>
      <dgm:spPr/>
      <dgm:t>
        <a:bodyPr/>
        <a:lstStyle/>
        <a:p>
          <a:endParaRPr lang="en-GB"/>
        </a:p>
      </dgm:t>
    </dgm:pt>
    <dgm:pt modelId="{3ED24293-E8FD-45FA-9AB0-6C647EBE61A3}">
      <dgm:prSet phldrT="[Text]" phldr="1"/>
      <dgm:spPr/>
      <dgm:t>
        <a:bodyPr/>
        <a:lstStyle/>
        <a:p>
          <a:endParaRPr lang="en-GB"/>
        </a:p>
      </dgm:t>
    </dgm:pt>
    <dgm:pt modelId="{26DC923F-D794-4452-BD70-B5808CD525C2}" type="parTrans" cxnId="{EDFDA412-0E9F-4D86-8A8C-C865FDC0CF16}">
      <dgm:prSet/>
      <dgm:spPr/>
      <dgm:t>
        <a:bodyPr/>
        <a:lstStyle/>
        <a:p>
          <a:endParaRPr lang="en-GB"/>
        </a:p>
      </dgm:t>
    </dgm:pt>
    <dgm:pt modelId="{AF91E8E7-766C-4FC4-A705-2F024ADF48FE}" type="sibTrans" cxnId="{EDFDA412-0E9F-4D86-8A8C-C865FDC0CF16}">
      <dgm:prSet/>
      <dgm:spPr/>
      <dgm:t>
        <a:bodyPr/>
        <a:lstStyle/>
        <a:p>
          <a:endParaRPr lang="en-GB"/>
        </a:p>
      </dgm:t>
    </dgm:pt>
    <dgm:pt modelId="{51F7DEC0-816C-4113-9CB2-9261B68CDAAB}">
      <dgm:prSet phldrT="[Text]" phldr="1"/>
      <dgm:spPr/>
      <dgm:t>
        <a:bodyPr/>
        <a:lstStyle/>
        <a:p>
          <a:endParaRPr lang="en-GB"/>
        </a:p>
      </dgm:t>
    </dgm:pt>
    <dgm:pt modelId="{5AEA0A58-6D59-410C-832B-FBBA81794F97}" type="parTrans" cxnId="{F573FCE1-DFE0-49D7-B2DF-0865630A120C}">
      <dgm:prSet/>
      <dgm:spPr/>
      <dgm:t>
        <a:bodyPr/>
        <a:lstStyle/>
        <a:p>
          <a:endParaRPr lang="en-GB"/>
        </a:p>
      </dgm:t>
    </dgm:pt>
    <dgm:pt modelId="{2232CADC-2AD2-4074-8A09-BCA88D1350E7}" type="sibTrans" cxnId="{F573FCE1-DFE0-49D7-B2DF-0865630A120C}">
      <dgm:prSet/>
      <dgm:spPr/>
      <dgm:t>
        <a:bodyPr/>
        <a:lstStyle/>
        <a:p>
          <a:endParaRPr lang="en-GB"/>
        </a:p>
      </dgm:t>
    </dgm:pt>
    <dgm:pt modelId="{6F6A350A-240B-45FA-A057-CA0C0D33DDBF}" type="pres">
      <dgm:prSet presAssocID="{0775F50B-1E48-4465-BD77-DCF0917A47A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95BE8EF-3E78-43E2-BAE3-8B9F64CB5F7C}" type="pres">
      <dgm:prSet presAssocID="{0775F50B-1E48-4465-BD77-DCF0917A47A9}" presName="diamond" presStyleLbl="bgShp" presStyleIdx="0" presStyleCnt="1"/>
      <dgm:spPr/>
    </dgm:pt>
    <dgm:pt modelId="{0418742F-A1C4-42C5-ADE6-53DA8EFBD03A}" type="pres">
      <dgm:prSet presAssocID="{0775F50B-1E48-4465-BD77-DCF0917A47A9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941B64B-66AC-46C3-9D24-7DA277409A09}" type="pres">
      <dgm:prSet presAssocID="{0775F50B-1E48-4465-BD77-DCF0917A47A9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CE943A-6146-419E-B411-274804C6968F}" type="pres">
      <dgm:prSet presAssocID="{0775F50B-1E48-4465-BD77-DCF0917A47A9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B1C6869-B017-478A-BF52-23E5A084F3A0}" type="pres">
      <dgm:prSet presAssocID="{0775F50B-1E48-4465-BD77-DCF0917A47A9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B3AF184-FC57-473E-9967-6F6CF62D0413}" type="presOf" srcId="{AB6CD5C4-B46B-4354-9A67-95ABA9CE1089}" destId="{D941B64B-66AC-46C3-9D24-7DA277409A09}" srcOrd="0" destOrd="0" presId="urn:microsoft.com/office/officeart/2005/8/layout/matrix3"/>
    <dgm:cxn modelId="{4926E6C1-FD62-4474-A801-B020AFA8F4DC}" srcId="{0775F50B-1E48-4465-BD77-DCF0917A47A9}" destId="{AB6CD5C4-B46B-4354-9A67-95ABA9CE1089}" srcOrd="1" destOrd="0" parTransId="{7BAF4F35-4EDF-424C-AB41-FDD19732ABA3}" sibTransId="{6C16E9A6-D422-42F2-8EEA-343B8C6EF8E7}"/>
    <dgm:cxn modelId="{16B5E7E1-5A53-4E29-88A5-B0113D174E27}" srcId="{0775F50B-1E48-4465-BD77-DCF0917A47A9}" destId="{A08E5585-7563-4013-8C44-BEB2F53E2474}" srcOrd="0" destOrd="0" parTransId="{EE370D11-4611-4A4E-A805-0125DF0DEE31}" sibTransId="{A4B8417E-2005-4AA3-80CE-9473961AE0D0}"/>
    <dgm:cxn modelId="{D795D352-5E66-4055-9C35-327246E68F8E}" type="presOf" srcId="{0775F50B-1E48-4465-BD77-DCF0917A47A9}" destId="{6F6A350A-240B-45FA-A057-CA0C0D33DDBF}" srcOrd="0" destOrd="0" presId="urn:microsoft.com/office/officeart/2005/8/layout/matrix3"/>
    <dgm:cxn modelId="{1EF375D1-AAAB-4F5B-89A5-5B3C5AE48AC0}" type="presOf" srcId="{3ED24293-E8FD-45FA-9AB0-6C647EBE61A3}" destId="{57CE943A-6146-419E-B411-274804C6968F}" srcOrd="0" destOrd="0" presId="urn:microsoft.com/office/officeart/2005/8/layout/matrix3"/>
    <dgm:cxn modelId="{796BE05B-C7C2-42AB-AA6B-28A696DE4FBE}" type="presOf" srcId="{A08E5585-7563-4013-8C44-BEB2F53E2474}" destId="{0418742F-A1C4-42C5-ADE6-53DA8EFBD03A}" srcOrd="0" destOrd="0" presId="urn:microsoft.com/office/officeart/2005/8/layout/matrix3"/>
    <dgm:cxn modelId="{F573FCE1-DFE0-49D7-B2DF-0865630A120C}" srcId="{0775F50B-1E48-4465-BD77-DCF0917A47A9}" destId="{51F7DEC0-816C-4113-9CB2-9261B68CDAAB}" srcOrd="3" destOrd="0" parTransId="{5AEA0A58-6D59-410C-832B-FBBA81794F97}" sibTransId="{2232CADC-2AD2-4074-8A09-BCA88D1350E7}"/>
    <dgm:cxn modelId="{6E740D90-1C28-4CFC-985F-B32B3A3CEB40}" type="presOf" srcId="{51F7DEC0-816C-4113-9CB2-9261B68CDAAB}" destId="{3B1C6869-B017-478A-BF52-23E5A084F3A0}" srcOrd="0" destOrd="0" presId="urn:microsoft.com/office/officeart/2005/8/layout/matrix3"/>
    <dgm:cxn modelId="{EDFDA412-0E9F-4D86-8A8C-C865FDC0CF16}" srcId="{0775F50B-1E48-4465-BD77-DCF0917A47A9}" destId="{3ED24293-E8FD-45FA-9AB0-6C647EBE61A3}" srcOrd="2" destOrd="0" parTransId="{26DC923F-D794-4452-BD70-B5808CD525C2}" sibTransId="{AF91E8E7-766C-4FC4-A705-2F024ADF48FE}"/>
    <dgm:cxn modelId="{A935ABDB-0B78-4A32-AFFB-435D08720EBC}" type="presParOf" srcId="{6F6A350A-240B-45FA-A057-CA0C0D33DDBF}" destId="{495BE8EF-3E78-43E2-BAE3-8B9F64CB5F7C}" srcOrd="0" destOrd="0" presId="urn:microsoft.com/office/officeart/2005/8/layout/matrix3"/>
    <dgm:cxn modelId="{7E164ADD-99FE-40FB-B093-7E53CA9480BA}" type="presParOf" srcId="{6F6A350A-240B-45FA-A057-CA0C0D33DDBF}" destId="{0418742F-A1C4-42C5-ADE6-53DA8EFBD03A}" srcOrd="1" destOrd="0" presId="urn:microsoft.com/office/officeart/2005/8/layout/matrix3"/>
    <dgm:cxn modelId="{5F105FD1-9D38-45FA-9E4B-878ACCF1E483}" type="presParOf" srcId="{6F6A350A-240B-45FA-A057-CA0C0D33DDBF}" destId="{D941B64B-66AC-46C3-9D24-7DA277409A09}" srcOrd="2" destOrd="0" presId="urn:microsoft.com/office/officeart/2005/8/layout/matrix3"/>
    <dgm:cxn modelId="{20FE27F6-5F68-4352-B187-CA825710F31F}" type="presParOf" srcId="{6F6A350A-240B-45FA-A057-CA0C0D33DDBF}" destId="{57CE943A-6146-419E-B411-274804C6968F}" srcOrd="3" destOrd="0" presId="urn:microsoft.com/office/officeart/2005/8/layout/matrix3"/>
    <dgm:cxn modelId="{433C783A-5D7F-432B-8694-F7437EE29A1A}" type="presParOf" srcId="{6F6A350A-240B-45FA-A057-CA0C0D33DDBF}" destId="{3B1C6869-B017-478A-BF52-23E5A084F3A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75F50B-1E48-4465-BD77-DCF0917A47A9}" type="doc">
      <dgm:prSet loTypeId="urn:microsoft.com/office/officeart/2005/8/layout/matrix3" loCatId="matrix" qsTypeId="urn:microsoft.com/office/officeart/2005/8/quickstyle/simple1" qsCatId="simple" csTypeId="urn:microsoft.com/office/officeart/2005/8/colors/accent3_5" csCatId="accent3" phldr="0"/>
      <dgm:spPr/>
      <dgm:t>
        <a:bodyPr/>
        <a:lstStyle/>
        <a:p>
          <a:endParaRPr lang="en-GB"/>
        </a:p>
      </dgm:t>
    </dgm:pt>
    <dgm:pt modelId="{A08E5585-7563-4013-8C44-BEB2F53E2474}">
      <dgm:prSet phldrT="[Text]" phldr="1"/>
      <dgm:spPr/>
      <dgm:t>
        <a:bodyPr/>
        <a:lstStyle/>
        <a:p>
          <a:endParaRPr lang="en-GB" dirty="0"/>
        </a:p>
      </dgm:t>
    </dgm:pt>
    <dgm:pt modelId="{EE370D11-4611-4A4E-A805-0125DF0DEE31}" type="parTrans" cxnId="{16B5E7E1-5A53-4E29-88A5-B0113D174E27}">
      <dgm:prSet/>
      <dgm:spPr/>
      <dgm:t>
        <a:bodyPr/>
        <a:lstStyle/>
        <a:p>
          <a:endParaRPr lang="en-GB"/>
        </a:p>
      </dgm:t>
    </dgm:pt>
    <dgm:pt modelId="{A4B8417E-2005-4AA3-80CE-9473961AE0D0}" type="sibTrans" cxnId="{16B5E7E1-5A53-4E29-88A5-B0113D174E27}">
      <dgm:prSet/>
      <dgm:spPr/>
      <dgm:t>
        <a:bodyPr/>
        <a:lstStyle/>
        <a:p>
          <a:endParaRPr lang="en-GB"/>
        </a:p>
      </dgm:t>
    </dgm:pt>
    <dgm:pt modelId="{AB6CD5C4-B46B-4354-9A67-95ABA9CE1089}">
      <dgm:prSet phldrT="[Text]" phldr="1"/>
      <dgm:spPr/>
      <dgm:t>
        <a:bodyPr/>
        <a:lstStyle/>
        <a:p>
          <a:endParaRPr lang="en-GB"/>
        </a:p>
      </dgm:t>
    </dgm:pt>
    <dgm:pt modelId="{7BAF4F35-4EDF-424C-AB41-FDD19732ABA3}" type="parTrans" cxnId="{4926E6C1-FD62-4474-A801-B020AFA8F4DC}">
      <dgm:prSet/>
      <dgm:spPr/>
      <dgm:t>
        <a:bodyPr/>
        <a:lstStyle/>
        <a:p>
          <a:endParaRPr lang="en-GB"/>
        </a:p>
      </dgm:t>
    </dgm:pt>
    <dgm:pt modelId="{6C16E9A6-D422-42F2-8EEA-343B8C6EF8E7}" type="sibTrans" cxnId="{4926E6C1-FD62-4474-A801-B020AFA8F4DC}">
      <dgm:prSet/>
      <dgm:spPr/>
      <dgm:t>
        <a:bodyPr/>
        <a:lstStyle/>
        <a:p>
          <a:endParaRPr lang="en-GB"/>
        </a:p>
      </dgm:t>
    </dgm:pt>
    <dgm:pt modelId="{3ED24293-E8FD-45FA-9AB0-6C647EBE61A3}">
      <dgm:prSet phldrT="[Text]" phldr="1"/>
      <dgm:spPr/>
      <dgm:t>
        <a:bodyPr/>
        <a:lstStyle/>
        <a:p>
          <a:endParaRPr lang="en-GB"/>
        </a:p>
      </dgm:t>
    </dgm:pt>
    <dgm:pt modelId="{26DC923F-D794-4452-BD70-B5808CD525C2}" type="parTrans" cxnId="{EDFDA412-0E9F-4D86-8A8C-C865FDC0CF16}">
      <dgm:prSet/>
      <dgm:spPr/>
      <dgm:t>
        <a:bodyPr/>
        <a:lstStyle/>
        <a:p>
          <a:endParaRPr lang="en-GB"/>
        </a:p>
      </dgm:t>
    </dgm:pt>
    <dgm:pt modelId="{AF91E8E7-766C-4FC4-A705-2F024ADF48FE}" type="sibTrans" cxnId="{EDFDA412-0E9F-4D86-8A8C-C865FDC0CF16}">
      <dgm:prSet/>
      <dgm:spPr/>
      <dgm:t>
        <a:bodyPr/>
        <a:lstStyle/>
        <a:p>
          <a:endParaRPr lang="en-GB"/>
        </a:p>
      </dgm:t>
    </dgm:pt>
    <dgm:pt modelId="{51F7DEC0-816C-4113-9CB2-9261B68CDAAB}">
      <dgm:prSet phldrT="[Text]" phldr="1"/>
      <dgm:spPr/>
      <dgm:t>
        <a:bodyPr/>
        <a:lstStyle/>
        <a:p>
          <a:endParaRPr lang="en-GB"/>
        </a:p>
      </dgm:t>
    </dgm:pt>
    <dgm:pt modelId="{5AEA0A58-6D59-410C-832B-FBBA81794F97}" type="parTrans" cxnId="{F573FCE1-DFE0-49D7-B2DF-0865630A120C}">
      <dgm:prSet/>
      <dgm:spPr/>
      <dgm:t>
        <a:bodyPr/>
        <a:lstStyle/>
        <a:p>
          <a:endParaRPr lang="en-GB"/>
        </a:p>
      </dgm:t>
    </dgm:pt>
    <dgm:pt modelId="{2232CADC-2AD2-4074-8A09-BCA88D1350E7}" type="sibTrans" cxnId="{F573FCE1-DFE0-49D7-B2DF-0865630A120C}">
      <dgm:prSet/>
      <dgm:spPr/>
      <dgm:t>
        <a:bodyPr/>
        <a:lstStyle/>
        <a:p>
          <a:endParaRPr lang="en-GB"/>
        </a:p>
      </dgm:t>
    </dgm:pt>
    <dgm:pt modelId="{6F6A350A-240B-45FA-A057-CA0C0D33DDBF}" type="pres">
      <dgm:prSet presAssocID="{0775F50B-1E48-4465-BD77-DCF0917A47A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95BE8EF-3E78-43E2-BAE3-8B9F64CB5F7C}" type="pres">
      <dgm:prSet presAssocID="{0775F50B-1E48-4465-BD77-DCF0917A47A9}" presName="diamond" presStyleLbl="bgShp" presStyleIdx="0" presStyleCnt="1"/>
      <dgm:spPr/>
    </dgm:pt>
    <dgm:pt modelId="{0418742F-A1C4-42C5-ADE6-53DA8EFBD03A}" type="pres">
      <dgm:prSet presAssocID="{0775F50B-1E48-4465-BD77-DCF0917A47A9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941B64B-66AC-46C3-9D24-7DA277409A09}" type="pres">
      <dgm:prSet presAssocID="{0775F50B-1E48-4465-BD77-DCF0917A47A9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CE943A-6146-419E-B411-274804C6968F}" type="pres">
      <dgm:prSet presAssocID="{0775F50B-1E48-4465-BD77-DCF0917A47A9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B1C6869-B017-478A-BF52-23E5A084F3A0}" type="pres">
      <dgm:prSet presAssocID="{0775F50B-1E48-4465-BD77-DCF0917A47A9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926E6C1-FD62-4474-A801-B020AFA8F4DC}" srcId="{0775F50B-1E48-4465-BD77-DCF0917A47A9}" destId="{AB6CD5C4-B46B-4354-9A67-95ABA9CE1089}" srcOrd="1" destOrd="0" parTransId="{7BAF4F35-4EDF-424C-AB41-FDD19732ABA3}" sibTransId="{6C16E9A6-D422-42F2-8EEA-343B8C6EF8E7}"/>
    <dgm:cxn modelId="{16B5E7E1-5A53-4E29-88A5-B0113D174E27}" srcId="{0775F50B-1E48-4465-BD77-DCF0917A47A9}" destId="{A08E5585-7563-4013-8C44-BEB2F53E2474}" srcOrd="0" destOrd="0" parTransId="{EE370D11-4611-4A4E-A805-0125DF0DEE31}" sibTransId="{A4B8417E-2005-4AA3-80CE-9473961AE0D0}"/>
    <dgm:cxn modelId="{F573FCE1-DFE0-49D7-B2DF-0865630A120C}" srcId="{0775F50B-1E48-4465-BD77-DCF0917A47A9}" destId="{51F7DEC0-816C-4113-9CB2-9261B68CDAAB}" srcOrd="3" destOrd="0" parTransId="{5AEA0A58-6D59-410C-832B-FBBA81794F97}" sibTransId="{2232CADC-2AD2-4074-8A09-BCA88D1350E7}"/>
    <dgm:cxn modelId="{05E3FA2A-045F-4D0F-9C12-D7E3A16B6231}" type="presOf" srcId="{51F7DEC0-816C-4113-9CB2-9261B68CDAAB}" destId="{3B1C6869-B017-478A-BF52-23E5A084F3A0}" srcOrd="0" destOrd="0" presId="urn:microsoft.com/office/officeart/2005/8/layout/matrix3"/>
    <dgm:cxn modelId="{C35CFC23-D974-496E-819E-AC03E778E19A}" type="presOf" srcId="{AB6CD5C4-B46B-4354-9A67-95ABA9CE1089}" destId="{D941B64B-66AC-46C3-9D24-7DA277409A09}" srcOrd="0" destOrd="0" presId="urn:microsoft.com/office/officeart/2005/8/layout/matrix3"/>
    <dgm:cxn modelId="{F48EE3CC-4922-462D-B360-62CDB31F3420}" type="presOf" srcId="{A08E5585-7563-4013-8C44-BEB2F53E2474}" destId="{0418742F-A1C4-42C5-ADE6-53DA8EFBD03A}" srcOrd="0" destOrd="0" presId="urn:microsoft.com/office/officeart/2005/8/layout/matrix3"/>
    <dgm:cxn modelId="{B84EE317-3B9B-49F9-946D-4A8A2DDCA5C4}" type="presOf" srcId="{3ED24293-E8FD-45FA-9AB0-6C647EBE61A3}" destId="{57CE943A-6146-419E-B411-274804C6968F}" srcOrd="0" destOrd="0" presId="urn:microsoft.com/office/officeart/2005/8/layout/matrix3"/>
    <dgm:cxn modelId="{EDFDA412-0E9F-4D86-8A8C-C865FDC0CF16}" srcId="{0775F50B-1E48-4465-BD77-DCF0917A47A9}" destId="{3ED24293-E8FD-45FA-9AB0-6C647EBE61A3}" srcOrd="2" destOrd="0" parTransId="{26DC923F-D794-4452-BD70-B5808CD525C2}" sibTransId="{AF91E8E7-766C-4FC4-A705-2F024ADF48FE}"/>
    <dgm:cxn modelId="{9C4A7E41-78C3-4093-8802-0EAD969B64F6}" type="presOf" srcId="{0775F50B-1E48-4465-BD77-DCF0917A47A9}" destId="{6F6A350A-240B-45FA-A057-CA0C0D33DDBF}" srcOrd="0" destOrd="0" presId="urn:microsoft.com/office/officeart/2005/8/layout/matrix3"/>
    <dgm:cxn modelId="{FFD0E907-7DAA-4101-8F89-2B607D9AEA7E}" type="presParOf" srcId="{6F6A350A-240B-45FA-A057-CA0C0D33DDBF}" destId="{495BE8EF-3E78-43E2-BAE3-8B9F64CB5F7C}" srcOrd="0" destOrd="0" presId="urn:microsoft.com/office/officeart/2005/8/layout/matrix3"/>
    <dgm:cxn modelId="{3141758C-D171-4579-BE32-828EFE17F76D}" type="presParOf" srcId="{6F6A350A-240B-45FA-A057-CA0C0D33DDBF}" destId="{0418742F-A1C4-42C5-ADE6-53DA8EFBD03A}" srcOrd="1" destOrd="0" presId="urn:microsoft.com/office/officeart/2005/8/layout/matrix3"/>
    <dgm:cxn modelId="{35AF06FA-38BC-437F-95B7-B2042A3DF1F4}" type="presParOf" srcId="{6F6A350A-240B-45FA-A057-CA0C0D33DDBF}" destId="{D941B64B-66AC-46C3-9D24-7DA277409A09}" srcOrd="2" destOrd="0" presId="urn:microsoft.com/office/officeart/2005/8/layout/matrix3"/>
    <dgm:cxn modelId="{9A698189-BC6B-4667-B483-10FAB2C788E6}" type="presParOf" srcId="{6F6A350A-240B-45FA-A057-CA0C0D33DDBF}" destId="{57CE943A-6146-419E-B411-274804C6968F}" srcOrd="3" destOrd="0" presId="urn:microsoft.com/office/officeart/2005/8/layout/matrix3"/>
    <dgm:cxn modelId="{EEF78112-0115-439E-97AE-882DE2CF87AA}" type="presParOf" srcId="{6F6A350A-240B-45FA-A057-CA0C0D33DDBF}" destId="{3B1C6869-B017-478A-BF52-23E5A084F3A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878C8-B51A-49DC-B381-330611813103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6595F-5C06-440E-8651-00A676E595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645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47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34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925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516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49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008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034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074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583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394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93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904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357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251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www.exigent-uk.com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3513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www.exigent-uk.com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8128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www.exigent-uk.com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5438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www.exigent-uk.com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784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0303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4318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3752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www.exigent-uk.com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65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1234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27/10/2014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>
                    <a:tint val="75000"/>
                  </a:prstClr>
                </a:solidFill>
              </a:rPr>
              <a:t>(C) Exigent Ventures Ltd 2011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969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1612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7477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0526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9638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7984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9827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8361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7699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729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5885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7027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2394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9708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8686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486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400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3294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29993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C97F-E186-4776-8B45-85C7BEEE6A59}" type="datetime1">
              <a:rPr lang="en-GB" smtClean="0"/>
              <a:t>27/10/2014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3934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089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27952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7364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4510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86217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3276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30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0422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95722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1108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45451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324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Managing High Growth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7253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6587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7483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61580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49108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26823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14974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4248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75785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6DC58-BCDA-449D-95F6-D129D14CC996}" type="datetime1">
              <a:rPr lang="en-GB" smtClean="0"/>
              <a:pPr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(C) Exigent Ventures Ltd 2011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057-3C05-432A-8CDA-A3AD90838A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40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44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4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322EC-18F3-4A49-A5C3-B99D38D6495A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10E60-7DF5-4A70-9BE6-150D5E7767B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543" y="0"/>
            <a:ext cx="1947457" cy="181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20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  <p:sldLayoutId id="2147483726" r:id="rId66"/>
    <p:sldLayoutId id="2147483727" r:id="rId67"/>
    <p:sldLayoutId id="2147483728" r:id="rId68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Tahom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Tahom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Tahom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Tahom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Tahom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Tahom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linkedin.com/profile/view?id=50385526&amp;locale=en_US&amp;trk=tyah" TargetMode="External"/><Relationship Id="rId7" Type="http://schemas.openxmlformats.org/officeDocument/2006/relationships/hyperlink" Target="http://twitter.com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://www.facebook.com/AVN.ChangingTheNumbers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6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Laurence@managinghighgrowth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Creating a Compelling Value Proposition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578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en-GB" sz="3600" dirty="0" smtClean="0"/>
          </a:p>
          <a:p>
            <a:pPr marL="0" indent="0" algn="ctr">
              <a:buNone/>
            </a:pPr>
            <a:r>
              <a:rPr lang="en-GB" sz="3600" dirty="0" smtClean="0"/>
              <a:t>Putting Together Your Value Proposition</a:t>
            </a:r>
            <a:endParaRPr lang="en-GB" sz="3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14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pPr marL="0" indent="0" algn="ctr">
              <a:buNone/>
            </a:pPr>
            <a:r>
              <a:rPr lang="en-GB" sz="4000" dirty="0" smtClean="0"/>
              <a:t>Lets Focus on the Problems</a:t>
            </a:r>
          </a:p>
          <a:p>
            <a:pPr marL="0" indent="0" algn="ctr">
              <a:buNone/>
            </a:pPr>
            <a:endParaRPr lang="en-GB" sz="4000" dirty="0"/>
          </a:p>
          <a:p>
            <a:pPr marL="0" indent="0" algn="ctr">
              <a:buNone/>
            </a:pPr>
            <a:r>
              <a:rPr lang="en-GB" sz="4000" dirty="0" smtClean="0"/>
              <a:t>The 4 U’s</a:t>
            </a:r>
            <a:endParaRPr lang="en-GB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569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000" dirty="0" smtClean="0"/>
              <a:t>Unworkable</a:t>
            </a:r>
          </a:p>
          <a:p>
            <a:pPr marL="0" indent="0">
              <a:buNone/>
            </a:pPr>
            <a:endParaRPr lang="en-GB" sz="4000" dirty="0" smtClean="0"/>
          </a:p>
          <a:p>
            <a:pPr lvl="1"/>
            <a:r>
              <a:rPr lang="en-GB" dirty="0" smtClean="0"/>
              <a:t>Typically Broken Business Processes</a:t>
            </a:r>
          </a:p>
          <a:p>
            <a:pPr lvl="2"/>
            <a:r>
              <a:rPr lang="en-GB" dirty="0" smtClean="0"/>
              <a:t>Customer service</a:t>
            </a:r>
          </a:p>
          <a:p>
            <a:pPr lvl="2"/>
            <a:r>
              <a:rPr lang="en-GB" dirty="0" smtClean="0"/>
              <a:t>Sales</a:t>
            </a:r>
          </a:p>
          <a:p>
            <a:pPr lvl="2"/>
            <a:r>
              <a:rPr lang="en-GB" dirty="0" smtClean="0"/>
              <a:t>Recording</a:t>
            </a:r>
          </a:p>
          <a:p>
            <a:pPr lvl="2"/>
            <a:r>
              <a:rPr lang="en-GB" dirty="0" smtClean="0"/>
              <a:t>Straight through processing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60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Unavoidable</a:t>
            </a:r>
          </a:p>
          <a:p>
            <a:pPr marL="0" indent="0">
              <a:buNone/>
            </a:pPr>
            <a:endParaRPr lang="en-GB" sz="4000" dirty="0"/>
          </a:p>
          <a:p>
            <a:pPr lvl="1"/>
            <a:r>
              <a:rPr lang="en-GB" dirty="0" smtClean="0"/>
              <a:t>Regulatory</a:t>
            </a:r>
          </a:p>
          <a:p>
            <a:pPr lvl="2"/>
            <a:r>
              <a:rPr lang="en-GB" dirty="0" smtClean="0"/>
              <a:t>Accounting</a:t>
            </a:r>
          </a:p>
          <a:p>
            <a:pPr lvl="2"/>
            <a:r>
              <a:rPr lang="en-GB" dirty="0" smtClean="0"/>
              <a:t>Bookkeeping</a:t>
            </a:r>
          </a:p>
          <a:p>
            <a:pPr lvl="2"/>
            <a:r>
              <a:rPr lang="en-GB" dirty="0" smtClean="0"/>
              <a:t>Insurance</a:t>
            </a:r>
          </a:p>
          <a:p>
            <a:pPr lvl="2"/>
            <a:r>
              <a:rPr lang="en-GB" dirty="0" smtClean="0"/>
              <a:t>Heath &amp; Safety</a:t>
            </a:r>
          </a:p>
          <a:p>
            <a:pPr lvl="2"/>
            <a:r>
              <a:rPr lang="en-GB" dirty="0" smtClean="0"/>
              <a:t>Aging</a:t>
            </a:r>
          </a:p>
          <a:p>
            <a:pPr lvl="1"/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954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Urgent</a:t>
            </a:r>
          </a:p>
          <a:p>
            <a:pPr algn="ctr"/>
            <a:endParaRPr lang="en-GB" sz="4000" dirty="0" smtClean="0"/>
          </a:p>
          <a:p>
            <a:pPr lvl="1"/>
            <a:r>
              <a:rPr lang="en-GB" sz="3600" dirty="0" smtClean="0"/>
              <a:t>Urgent and Important!</a:t>
            </a:r>
          </a:p>
          <a:p>
            <a:pPr lvl="2"/>
            <a:r>
              <a:rPr lang="en-GB" sz="3200" dirty="0" smtClean="0"/>
              <a:t>Typically in the top </a:t>
            </a:r>
            <a:r>
              <a:rPr lang="en-GB" sz="3200" dirty="0" smtClean="0"/>
              <a:t>3 of a company’s current needs</a:t>
            </a:r>
            <a:endParaRPr lang="en-GB" sz="3200" dirty="0" smtClean="0"/>
          </a:p>
          <a:p>
            <a:pPr lvl="2"/>
            <a:r>
              <a:rPr lang="en-GB" sz="3200" dirty="0" smtClean="0"/>
              <a:t>Priority 1,2 or 3 will determine resource allocation</a:t>
            </a:r>
          </a:p>
          <a:p>
            <a:pPr lvl="2"/>
            <a:endParaRPr lang="en-GB" sz="3200" dirty="0"/>
          </a:p>
          <a:p>
            <a:endParaRPr lang="en-GB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110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Underserved</a:t>
            </a:r>
          </a:p>
          <a:p>
            <a:pPr marL="0" indent="0" algn="ctr">
              <a:buNone/>
            </a:pPr>
            <a:endParaRPr lang="en-GB" sz="4000" dirty="0"/>
          </a:p>
          <a:p>
            <a:pPr lvl="1"/>
            <a:r>
              <a:rPr lang="en-GB" sz="3200" dirty="0" smtClean="0"/>
              <a:t>Fewer competitors</a:t>
            </a:r>
          </a:p>
          <a:p>
            <a:pPr lvl="1"/>
            <a:r>
              <a:rPr lang="en-GB" sz="3200" dirty="0" smtClean="0"/>
              <a:t>But fight against pre allocated resources</a:t>
            </a:r>
          </a:p>
          <a:p>
            <a:pPr lvl="3"/>
            <a:r>
              <a:rPr lang="en-GB" sz="2800" dirty="0" smtClean="0"/>
              <a:t>Money</a:t>
            </a:r>
          </a:p>
          <a:p>
            <a:pPr lvl="3"/>
            <a:r>
              <a:rPr lang="en-GB" sz="2800" dirty="0" smtClean="0"/>
              <a:t>Time</a:t>
            </a:r>
          </a:p>
          <a:p>
            <a:pPr lvl="3"/>
            <a:r>
              <a:rPr lang="en-GB" sz="2800" dirty="0" smtClean="0"/>
              <a:t>People</a:t>
            </a:r>
          </a:p>
          <a:p>
            <a:pPr lvl="3"/>
            <a:endParaRPr lang="en-GB" sz="2800" dirty="0" smtClean="0"/>
          </a:p>
          <a:p>
            <a:pPr algn="ctr"/>
            <a:endParaRPr lang="en-GB" sz="4000" dirty="0"/>
          </a:p>
          <a:p>
            <a:endParaRPr lang="en-GB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969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5200" dirty="0" smtClean="0"/>
              <a:t>What do you deliver?</a:t>
            </a:r>
          </a:p>
          <a:p>
            <a:pPr marL="285750" indent="-285750"/>
            <a:r>
              <a:rPr lang="en-GB" dirty="0" smtClean="0">
                <a:ea typeface="Tahoma" panose="020B0604030504040204" pitchFamily="34" charset="0"/>
                <a:cs typeface="Tahoma" panose="020B0604030504040204" pitchFamily="34" charset="0"/>
              </a:rPr>
              <a:t>More Better Revenue</a:t>
            </a:r>
            <a:endParaRPr lang="en-GB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/>
            <a:r>
              <a:rPr lang="en-GB" dirty="0">
                <a:ea typeface="Tahoma" panose="020B0604030504040204" pitchFamily="34" charset="0"/>
                <a:cs typeface="Tahoma" panose="020B0604030504040204" pitchFamily="34" charset="0"/>
              </a:rPr>
              <a:t>Cost Savings</a:t>
            </a:r>
          </a:p>
          <a:p>
            <a:pPr marL="285750" indent="-285750"/>
            <a:r>
              <a:rPr lang="en-GB" dirty="0" smtClean="0">
                <a:ea typeface="Tahoma" panose="020B0604030504040204" pitchFamily="34" charset="0"/>
                <a:cs typeface="Tahoma" panose="020B0604030504040204" pitchFamily="34" charset="0"/>
              </a:rPr>
              <a:t>More Time</a:t>
            </a:r>
            <a:endParaRPr lang="en-GB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/>
            <a:r>
              <a:rPr lang="en-GB" dirty="0" smtClean="0">
                <a:ea typeface="Tahoma" panose="020B0604030504040204" pitchFamily="34" charset="0"/>
                <a:cs typeface="Tahoma" panose="020B0604030504040204" pitchFamily="34" charset="0"/>
              </a:rPr>
              <a:t>People</a:t>
            </a:r>
          </a:p>
          <a:p>
            <a:pPr marL="285750" indent="-285750"/>
            <a:r>
              <a:rPr lang="en-GB" dirty="0" smtClean="0">
                <a:ea typeface="Tahoma" panose="020B0604030504040204" pitchFamily="34" charset="0"/>
                <a:cs typeface="Tahoma" panose="020B0604030504040204" pitchFamily="34" charset="0"/>
              </a:rPr>
              <a:t>Productivity</a:t>
            </a:r>
            <a:endParaRPr lang="en-GB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/>
            <a:r>
              <a:rPr lang="en-GB" dirty="0">
                <a:ea typeface="Tahoma" panose="020B0604030504040204" pitchFamily="34" charset="0"/>
                <a:cs typeface="Tahoma" panose="020B0604030504040204" pitchFamily="34" charset="0"/>
              </a:rPr>
              <a:t>Competitive Advantage</a:t>
            </a:r>
          </a:p>
          <a:p>
            <a:pPr marL="285750" indent="-285750"/>
            <a:r>
              <a:rPr lang="en-GB" dirty="0" smtClean="0">
                <a:ea typeface="Tahoma" panose="020B0604030504040204" pitchFamily="34" charset="0"/>
                <a:cs typeface="Tahoma" panose="020B0604030504040204" pitchFamily="34" charset="0"/>
              </a:rPr>
              <a:t>Reputation</a:t>
            </a:r>
          </a:p>
          <a:p>
            <a:pPr marL="285750" indent="-285750"/>
            <a:r>
              <a:rPr lang="en-GB" dirty="0" smtClean="0">
                <a:ea typeface="Tahoma" panose="020B0604030504040204" pitchFamily="34" charset="0"/>
                <a:cs typeface="Tahoma" panose="020B0604030504040204" pitchFamily="34" charset="0"/>
              </a:rPr>
              <a:t>My values</a:t>
            </a:r>
          </a:p>
          <a:p>
            <a:pPr marL="285750" indent="-285750"/>
            <a:r>
              <a:rPr lang="en-GB" dirty="0" smtClean="0">
                <a:ea typeface="Tahoma" panose="020B0604030504040204" pitchFamily="34" charset="0"/>
                <a:cs typeface="Tahoma" panose="020B0604030504040204" pitchFamily="34" charset="0"/>
              </a:rPr>
              <a:t>My aspirations</a:t>
            </a:r>
            <a:endParaRPr lang="en-GB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/>
            <a:r>
              <a:rPr lang="en-GB" dirty="0" smtClean="0">
                <a:ea typeface="Tahoma" panose="020B0604030504040204" pitchFamily="34" charset="0"/>
                <a:cs typeface="Tahoma" panose="020B0604030504040204" pitchFamily="34" charset="0"/>
              </a:rPr>
              <a:t>My </a:t>
            </a:r>
            <a:r>
              <a:rPr lang="en-GB" dirty="0">
                <a:ea typeface="Tahoma" panose="020B0604030504040204" pitchFamily="34" charset="0"/>
                <a:cs typeface="Tahoma" panose="020B0604030504040204" pitchFamily="34" charset="0"/>
              </a:rPr>
              <a:t>Job</a:t>
            </a: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79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Types of Need</a:t>
            </a:r>
            <a:endParaRPr lang="en-GB" sz="40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61512775"/>
              </p:ext>
            </p:extLst>
          </p:nvPr>
        </p:nvGraphicFramePr>
        <p:xfrm>
          <a:off x="1596008" y="231466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3239397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Blatant</a:t>
            </a:r>
            <a:endParaRPr lang="en-GB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59632" y="494116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Latent</a:t>
            </a:r>
            <a:endParaRPr lang="en-GB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699792" y="602128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Aspirational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716016" y="602128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Critical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960910" y="6544508"/>
            <a:ext cx="30149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 smtClean="0"/>
              <a:t>MjSkok</a:t>
            </a:r>
            <a:r>
              <a:rPr lang="en-GB" sz="1100" dirty="0" smtClean="0"/>
              <a:t> : Start up Secrets –Value Proposition</a:t>
            </a:r>
            <a:endParaRPr lang="en-GB" sz="11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301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Types of Need</a:t>
            </a:r>
            <a:endParaRPr lang="en-GB" sz="4000" dirty="0"/>
          </a:p>
        </p:txBody>
      </p:sp>
      <p:grpSp>
        <p:nvGrpSpPr>
          <p:cNvPr id="4" name="Group 3"/>
          <p:cNvGrpSpPr/>
          <p:nvPr/>
        </p:nvGrpSpPr>
        <p:grpSpPr>
          <a:xfrm>
            <a:off x="1259632" y="2314667"/>
            <a:ext cx="6432376" cy="4229841"/>
            <a:chOff x="1259632" y="2314667"/>
            <a:chExt cx="6432376" cy="4229841"/>
          </a:xfrm>
        </p:grpSpPr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3171171543"/>
                </p:ext>
              </p:extLst>
            </p:nvPr>
          </p:nvGraphicFramePr>
          <p:xfrm>
            <a:off x="1596008" y="2314667"/>
            <a:ext cx="6096000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1259632" y="3239397"/>
              <a:ext cx="17281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 smtClean="0"/>
                <a:t>Blatant</a:t>
              </a:r>
              <a:endParaRPr lang="en-GB" sz="28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59632" y="4941168"/>
              <a:ext cx="17281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 smtClean="0"/>
                <a:t>Latent</a:t>
              </a:r>
              <a:endParaRPr lang="en-GB" sz="28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99792" y="6021288"/>
              <a:ext cx="20162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 smtClean="0"/>
                <a:t>Aspirational</a:t>
              </a:r>
              <a:endParaRPr lang="en-GB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16016" y="6021288"/>
              <a:ext cx="17281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dirty="0" smtClean="0"/>
                <a:t>Critical</a:t>
              </a:r>
              <a:endParaRPr lang="en-GB" sz="2800" b="1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4716016" y="2996952"/>
              <a:ext cx="1584176" cy="10081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896036" y="3177842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>
                  <a:solidFill>
                    <a:schemeClr val="bg1"/>
                  </a:solidFill>
                </a:rPr>
                <a:t>Blatant</a:t>
              </a:r>
            </a:p>
            <a:p>
              <a:pPr algn="ctr"/>
              <a:r>
                <a:rPr lang="en-GB" b="1" dirty="0" smtClean="0">
                  <a:solidFill>
                    <a:schemeClr val="bg1"/>
                  </a:solidFill>
                </a:rPr>
                <a:t>Critical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960910" y="6544508"/>
            <a:ext cx="30149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 smtClean="0"/>
              <a:t>MjSkok</a:t>
            </a:r>
            <a:r>
              <a:rPr lang="en-GB" sz="1100" dirty="0" smtClean="0"/>
              <a:t> : Start up Secrets –Value Proposition</a:t>
            </a:r>
            <a:endParaRPr lang="en-GB" sz="11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33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pPr marL="0" indent="0" algn="ctr">
              <a:buNone/>
            </a:pPr>
            <a:r>
              <a:rPr lang="en-GB" sz="4000" dirty="0" smtClean="0"/>
              <a:t>How Do You Evaluate Your Value Proposition?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69847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Managing High Growth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r>
              <a:rPr lang="en-GB" dirty="0" smtClean="0"/>
              <a:t>A Bit About Me</a:t>
            </a:r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708404" y="2304838"/>
            <a:ext cx="5382121" cy="1117230"/>
            <a:chOff x="774054" y="1794993"/>
            <a:chExt cx="5382121" cy="1117230"/>
          </a:xfrm>
        </p:grpSpPr>
        <p:sp>
          <p:nvSpPr>
            <p:cNvPr id="5" name="TextBox 4"/>
            <p:cNvSpPr txBox="1"/>
            <p:nvPr/>
          </p:nvSpPr>
          <p:spPr>
            <a:xfrm>
              <a:off x="1883152" y="1794993"/>
              <a:ext cx="427302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Laurence Ainsworth</a:t>
              </a:r>
              <a:endPara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6" name="Content Placeholder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74054" y="1914193"/>
              <a:ext cx="1008112" cy="9980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7" name="Picture 2" descr="C:\Users\ellen\Desktop\linkedin-logo.png">
              <a:hlinkClick r:id="rId3"/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/>
            <a:srcRect l="2180" t="1757" r="13380" b="11544"/>
            <a:stretch/>
          </p:blipFill>
          <p:spPr bwMode="auto">
            <a:xfrm>
              <a:off x="2720676" y="2263920"/>
              <a:ext cx="288000" cy="295696"/>
            </a:xfrm>
            <a:prstGeom prst="rect">
              <a:avLst/>
            </a:prstGeom>
            <a:noFill/>
          </p:spPr>
        </p:pic>
        <p:pic>
          <p:nvPicPr>
            <p:cNvPr id="8" name="Picture 3" descr="C:\Users\ellen\Desktop\facebook_logo.png">
              <a:hlinkClick r:id="rId5"/>
            </p:cNvPr>
            <p:cNvPicPr>
              <a:picLocks noChangeAspect="1" noChangeArrowheads="1"/>
            </p:cNvPicPr>
            <p:nvPr/>
          </p:nvPicPr>
          <p:blipFill rotWithShape="1">
            <a:blip r:embed="rId6" cstate="print"/>
            <a:srcRect/>
            <a:stretch/>
          </p:blipFill>
          <p:spPr bwMode="auto">
            <a:xfrm>
              <a:off x="2360636" y="2256616"/>
              <a:ext cx="288000" cy="288000"/>
            </a:xfrm>
            <a:prstGeom prst="rect">
              <a:avLst/>
            </a:prstGeom>
            <a:noFill/>
          </p:spPr>
        </p:pic>
        <p:pic>
          <p:nvPicPr>
            <p:cNvPr id="9" name="Picture 4" descr="C:\Users\ellen\Desktop\twitter_logo_2.jpg">
              <a:hlinkClick r:id="rId7"/>
            </p:cNvPr>
            <p:cNvPicPr>
              <a:picLocks noChangeAspect="1" noChangeArrowheads="1"/>
            </p:cNvPicPr>
            <p:nvPr/>
          </p:nvPicPr>
          <p:blipFill rotWithShape="1">
            <a:blip r:embed="rId8" cstate="print"/>
            <a:srcRect l="3033" t="4051" r="3714" b="3128"/>
            <a:stretch/>
          </p:blipFill>
          <p:spPr bwMode="auto">
            <a:xfrm>
              <a:off x="2000596" y="2263920"/>
              <a:ext cx="288000" cy="280696"/>
            </a:xfrm>
            <a:prstGeom prst="rect">
              <a:avLst/>
            </a:prstGeom>
            <a:noFill/>
          </p:spPr>
        </p:pic>
      </p:grpSp>
      <p:sp>
        <p:nvSpPr>
          <p:cNvPr id="10" name="TextBox 9"/>
          <p:cNvSpPr txBox="1"/>
          <p:nvPr/>
        </p:nvSpPr>
        <p:spPr>
          <a:xfrm>
            <a:off x="683568" y="3501008"/>
            <a:ext cx="77768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Registered and Approved Growth Coach with</a:t>
            </a: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supported dozens of Businesses Through High Growth from 25% to 600% pa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Years Experience in managing High Growth in Businesses from 20 to 300 people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UK and Abroad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 and rare expertise of operating profitable high growth businesses 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1" name="Picture 10" descr="GrowthAcc logo RGB 75mm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60" y="3916305"/>
            <a:ext cx="2705100" cy="266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076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Value/Cost Ratio </a:t>
            </a:r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647511" y="3933056"/>
            <a:ext cx="5603644" cy="2088232"/>
            <a:chOff x="1403648" y="3212976"/>
            <a:chExt cx="5603644" cy="2088232"/>
          </a:xfrm>
        </p:grpSpPr>
        <p:sp>
          <p:nvSpPr>
            <p:cNvPr id="5" name="Isosceles Triangle 4"/>
            <p:cNvSpPr/>
            <p:nvPr/>
          </p:nvSpPr>
          <p:spPr>
            <a:xfrm>
              <a:off x="3779912" y="4437112"/>
              <a:ext cx="1410850" cy="86409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2073069" y="3573016"/>
              <a:ext cx="4824536" cy="172819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1403648" y="4221088"/>
              <a:ext cx="1152127" cy="108012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6439459" y="3212976"/>
              <a:ext cx="432048" cy="43204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909273" y="3717032"/>
              <a:ext cx="1080120" cy="72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81281" y="3717032"/>
              <a:ext cx="100811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 smtClean="0"/>
                <a:t>Inertia</a:t>
              </a:r>
            </a:p>
            <a:p>
              <a:pPr algn="ctr"/>
              <a:r>
                <a:rPr lang="en-GB" sz="2000" b="1" dirty="0" smtClean="0"/>
                <a:t>RISK</a:t>
              </a:r>
              <a:endParaRPr lang="en-GB" sz="20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403648" y="4424918"/>
              <a:ext cx="11521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/>
                <a:t>Value</a:t>
              </a:r>
            </a:p>
            <a:p>
              <a:pPr algn="ctr"/>
              <a:r>
                <a:rPr lang="en-GB" b="1" dirty="0" smtClean="0"/>
                <a:t>Force</a:t>
              </a:r>
              <a:endParaRPr lang="en-GB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59220" y="321297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 smtClean="0"/>
                <a:t>Cost</a:t>
              </a:r>
              <a:endParaRPr lang="en-GB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971600" y="2261118"/>
            <a:ext cx="1828038" cy="2677656"/>
            <a:chOff x="971600" y="2261118"/>
            <a:chExt cx="1828038" cy="2677656"/>
          </a:xfrm>
        </p:grpSpPr>
        <p:sp>
          <p:nvSpPr>
            <p:cNvPr id="13" name="Rectangle 12"/>
            <p:cNvSpPr/>
            <p:nvPr/>
          </p:nvSpPr>
          <p:spPr>
            <a:xfrm>
              <a:off x="971600" y="2276872"/>
              <a:ext cx="1728192" cy="251418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71600" y="2261118"/>
              <a:ext cx="1828038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Revenue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Cost Savings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Time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People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Competitive Advantage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Reputation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My Job</a:t>
              </a:r>
            </a:p>
            <a:p>
              <a:endPara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084168" y="2276872"/>
            <a:ext cx="1584176" cy="1656184"/>
            <a:chOff x="6084168" y="2276872"/>
            <a:chExt cx="1584176" cy="1656184"/>
          </a:xfrm>
        </p:grpSpPr>
        <p:sp>
          <p:nvSpPr>
            <p:cNvPr id="15" name="Rectangle 14"/>
            <p:cNvSpPr/>
            <p:nvPr/>
          </p:nvSpPr>
          <p:spPr>
            <a:xfrm>
              <a:off x="6084168" y="2276872"/>
              <a:ext cx="1584176" cy="165618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84168" y="2296277"/>
              <a:ext cx="1512168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Find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Trial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Implement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Rollout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Build</a:t>
              </a:r>
              <a:endPara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588414" y="2270246"/>
            <a:ext cx="1846211" cy="2032142"/>
            <a:chOff x="3588414" y="2270246"/>
            <a:chExt cx="1846211" cy="2032142"/>
          </a:xfrm>
        </p:grpSpPr>
        <p:sp>
          <p:nvSpPr>
            <p:cNvPr id="17" name="Rectangle 16"/>
            <p:cNvSpPr/>
            <p:nvPr/>
          </p:nvSpPr>
          <p:spPr>
            <a:xfrm>
              <a:off x="3635896" y="2276872"/>
              <a:ext cx="1798729" cy="202551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588414" y="2270246"/>
              <a:ext cx="1729663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Switching costs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Default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Priorities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Good Enough</a:t>
              </a:r>
            </a:p>
            <a:p>
              <a:endParaRPr lang="en-GB" dirty="0"/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23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Value/Cost Ratio </a:t>
            </a:r>
          </a:p>
          <a:p>
            <a:endParaRPr lang="en-GB" dirty="0" smtClean="0"/>
          </a:p>
          <a:p>
            <a:r>
              <a:rPr lang="en-GB" dirty="0" smtClean="0"/>
              <a:t>Greater than 10:1</a:t>
            </a:r>
            <a:endParaRPr lang="en-GB" dirty="0"/>
          </a:p>
        </p:txBody>
      </p:sp>
      <p:grpSp>
        <p:nvGrpSpPr>
          <p:cNvPr id="15" name="Group 14"/>
          <p:cNvGrpSpPr/>
          <p:nvPr/>
        </p:nvGrpSpPr>
        <p:grpSpPr>
          <a:xfrm>
            <a:off x="1403648" y="3212976"/>
            <a:ext cx="5603644" cy="2088232"/>
            <a:chOff x="1403648" y="3212976"/>
            <a:chExt cx="5603644" cy="2088232"/>
          </a:xfrm>
        </p:grpSpPr>
        <p:sp>
          <p:nvSpPr>
            <p:cNvPr id="4" name="Isosceles Triangle 3"/>
            <p:cNvSpPr/>
            <p:nvPr/>
          </p:nvSpPr>
          <p:spPr>
            <a:xfrm>
              <a:off x="3779912" y="4437112"/>
              <a:ext cx="1410850" cy="86409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2073069" y="3573016"/>
              <a:ext cx="4824536" cy="172819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1403648" y="4221088"/>
              <a:ext cx="1152127" cy="108012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6439459" y="3212976"/>
              <a:ext cx="432048" cy="43204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909273" y="3717032"/>
              <a:ext cx="1080120" cy="72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81281" y="3717032"/>
              <a:ext cx="100811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 smtClean="0"/>
                <a:t>Inertia</a:t>
              </a:r>
            </a:p>
            <a:p>
              <a:pPr algn="ctr"/>
              <a:r>
                <a:rPr lang="en-GB" sz="2000" b="1" dirty="0" smtClean="0"/>
                <a:t>RISK</a:t>
              </a:r>
              <a:endParaRPr lang="en-GB" sz="20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403648" y="4424918"/>
              <a:ext cx="11521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/>
                <a:t>Value</a:t>
              </a:r>
            </a:p>
            <a:p>
              <a:pPr algn="ctr"/>
              <a:r>
                <a:rPr lang="en-GB" b="1" dirty="0" smtClean="0"/>
                <a:t>Force</a:t>
              </a:r>
              <a:endParaRPr lang="en-GB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59220" y="321297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 smtClean="0"/>
                <a:t>Cost</a:t>
              </a:r>
              <a:endParaRPr lang="en-GB" b="1" dirty="0"/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915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4000" dirty="0" smtClean="0"/>
          </a:p>
          <a:p>
            <a:pPr marL="0" indent="0">
              <a:buNone/>
            </a:pPr>
            <a:endParaRPr lang="en-GB" sz="4000" dirty="0"/>
          </a:p>
          <a:p>
            <a:pPr marL="0" indent="0" algn="ctr">
              <a:buNone/>
            </a:pPr>
            <a:r>
              <a:rPr lang="en-GB" sz="4000" dirty="0" smtClean="0"/>
              <a:t>Building Your Value Proposition</a:t>
            </a:r>
            <a:endParaRPr lang="en-GB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52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For (Your Ideal Prospect)</a:t>
            </a:r>
          </a:p>
          <a:p>
            <a:pPr marL="0" indent="0">
              <a:buNone/>
            </a:pPr>
            <a:r>
              <a:rPr lang="en-GB" dirty="0" smtClean="0"/>
              <a:t>Who are dissatisfied (with current problem)</a:t>
            </a:r>
          </a:p>
          <a:p>
            <a:pPr marL="0" indent="0">
              <a:buNone/>
            </a:pPr>
            <a:r>
              <a:rPr lang="en-GB" dirty="0" smtClean="0"/>
              <a:t>Our Offering (your specific service)</a:t>
            </a:r>
          </a:p>
          <a:p>
            <a:pPr marL="0" indent="0">
              <a:buNone/>
            </a:pPr>
            <a:r>
              <a:rPr lang="en-GB" dirty="0" smtClean="0"/>
              <a:t>Provides (Your key differentiation, your Only factor)</a:t>
            </a:r>
          </a:p>
          <a:p>
            <a:pPr marL="0" indent="0">
              <a:buNone/>
            </a:pPr>
            <a:r>
              <a:rPr lang="en-GB" dirty="0" smtClean="0"/>
              <a:t>Unlike (your competitors alternatives)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859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 algn="ctr">
              <a:buNone/>
            </a:pPr>
            <a:r>
              <a:rPr lang="en-GB" sz="4000" dirty="0" smtClean="0"/>
              <a:t>So </a:t>
            </a:r>
            <a:r>
              <a:rPr lang="en-GB" sz="4000" smtClean="0"/>
              <a:t>Here’s Mine</a:t>
            </a:r>
            <a:endParaRPr lang="en-GB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105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800" dirty="0" smtClean="0"/>
              <a:t>For (</a:t>
            </a:r>
            <a:r>
              <a:rPr lang="en-GB" sz="2800" dirty="0" smtClean="0">
                <a:solidFill>
                  <a:srgbClr val="7030A0"/>
                </a:solidFill>
              </a:rPr>
              <a:t>Ambitious Business Owners</a:t>
            </a:r>
            <a:r>
              <a:rPr lang="en-GB" sz="2800" dirty="0" smtClean="0"/>
              <a:t>)</a:t>
            </a:r>
          </a:p>
          <a:p>
            <a:pPr marL="0" indent="0">
              <a:buNone/>
            </a:pPr>
            <a:r>
              <a:rPr lang="en-GB" sz="2800" dirty="0" smtClean="0"/>
              <a:t>Who are (</a:t>
            </a:r>
            <a:r>
              <a:rPr lang="en-GB" sz="2800" dirty="0" smtClean="0">
                <a:solidFill>
                  <a:srgbClr val="7030A0"/>
                </a:solidFill>
              </a:rPr>
              <a:t>either seeking to embark on </a:t>
            </a:r>
            <a:r>
              <a:rPr lang="en-GB" sz="2800" dirty="0">
                <a:solidFill>
                  <a:srgbClr val="7030A0"/>
                </a:solidFill>
              </a:rPr>
              <a:t>high </a:t>
            </a:r>
            <a:r>
              <a:rPr lang="en-GB" sz="2800" dirty="0" smtClean="0">
                <a:solidFill>
                  <a:srgbClr val="7030A0"/>
                </a:solidFill>
              </a:rPr>
              <a:t>growth or who are struggling to cope with the problems of high growth</a:t>
            </a:r>
            <a:r>
              <a:rPr lang="en-GB" sz="2800" dirty="0" smtClean="0"/>
              <a:t>)</a:t>
            </a:r>
          </a:p>
          <a:p>
            <a:pPr marL="0" indent="0">
              <a:buNone/>
            </a:pPr>
            <a:r>
              <a:rPr lang="en-GB" sz="2800" dirty="0" smtClean="0"/>
              <a:t>Our (</a:t>
            </a:r>
            <a:r>
              <a:rPr lang="en-GB" sz="2800" dirty="0" smtClean="0">
                <a:solidFill>
                  <a:srgbClr val="7030A0"/>
                </a:solidFill>
              </a:rPr>
              <a:t>high growth service</a:t>
            </a:r>
            <a:r>
              <a:rPr lang="en-GB" sz="2800" dirty="0" smtClean="0"/>
              <a:t>)</a:t>
            </a:r>
          </a:p>
          <a:p>
            <a:pPr marL="0" indent="0">
              <a:buNone/>
            </a:pPr>
            <a:r>
              <a:rPr lang="en-GB" sz="2800" dirty="0" smtClean="0"/>
              <a:t>Provides (</a:t>
            </a:r>
            <a:r>
              <a:rPr lang="en-GB" sz="2800" dirty="0" smtClean="0">
                <a:solidFill>
                  <a:srgbClr val="7030A0"/>
                </a:solidFill>
              </a:rPr>
              <a:t>blended advice and training that addresses the organisational issues in sustaining high growth and is supported by a number of tools uniquely designed to support the management of high growth</a:t>
            </a:r>
            <a:r>
              <a:rPr lang="en-GB" sz="2800" dirty="0" smtClean="0"/>
              <a:t>)</a:t>
            </a:r>
          </a:p>
          <a:p>
            <a:pPr marL="0" indent="0">
              <a:buNone/>
            </a:pPr>
            <a:r>
              <a:rPr lang="en-GB" sz="2800" dirty="0" smtClean="0"/>
              <a:t>Unlike (</a:t>
            </a:r>
            <a:r>
              <a:rPr lang="en-GB" sz="2800" dirty="0" smtClean="0">
                <a:solidFill>
                  <a:srgbClr val="7030A0"/>
                </a:solidFill>
              </a:rPr>
              <a:t>other providers who tend to focus on sales growth rather than organisational growth </a:t>
            </a:r>
            <a:r>
              <a:rPr lang="en-GB" sz="2800" dirty="0" smtClean="0"/>
              <a:t>)</a:t>
            </a:r>
            <a:endParaRPr lang="en-GB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96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For</a:t>
            </a:r>
            <a:r>
              <a:rPr lang="en-GB" dirty="0" smtClean="0"/>
              <a:t> (Your Ideal Prospect)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Who are dissatisfied  </a:t>
            </a:r>
            <a:r>
              <a:rPr lang="en-GB" dirty="0" smtClean="0"/>
              <a:t>(their current problem)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Our Offering </a:t>
            </a:r>
            <a:r>
              <a:rPr lang="en-GB" dirty="0" smtClean="0"/>
              <a:t>(your specific service)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Provides</a:t>
            </a:r>
            <a:r>
              <a:rPr lang="en-GB" dirty="0" smtClean="0"/>
              <a:t> (Your key differentiation, your Only factor (s))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Unlike</a:t>
            </a:r>
            <a:r>
              <a:rPr lang="en-GB" dirty="0" smtClean="0"/>
              <a:t> (your competitors alternatives)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63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Contact me on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Laurence@managinghighgrowth.com</a:t>
            </a:r>
            <a:endParaRPr lang="en-GB" dirty="0" smtClean="0"/>
          </a:p>
          <a:p>
            <a:r>
              <a:rPr lang="en-GB" dirty="0" smtClean="0"/>
              <a:t>LinkedIn Laurence Ainsworth</a:t>
            </a:r>
          </a:p>
          <a:p>
            <a:r>
              <a:rPr lang="en-GB" dirty="0" smtClean="0"/>
              <a:t>Twitter @</a:t>
            </a:r>
            <a:r>
              <a:rPr lang="en-GB" dirty="0" err="1" smtClean="0"/>
              <a:t>laurenceexigent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61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000" dirty="0" smtClean="0"/>
              <a:t>We have about an Hour to</a:t>
            </a:r>
          </a:p>
          <a:p>
            <a:pPr marL="0" indent="0" algn="ctr">
              <a:buNone/>
            </a:pPr>
            <a:endParaRPr lang="en-GB" sz="4000" dirty="0" smtClean="0"/>
          </a:p>
          <a:p>
            <a:r>
              <a:rPr lang="en-GB" dirty="0" smtClean="0"/>
              <a:t>Understand what a value proposition is</a:t>
            </a:r>
          </a:p>
          <a:p>
            <a:r>
              <a:rPr lang="en-GB" dirty="0" smtClean="0"/>
              <a:t>Show you how you put one together</a:t>
            </a:r>
          </a:p>
          <a:p>
            <a:r>
              <a:rPr lang="en-GB" dirty="0" smtClean="0"/>
              <a:t>How to evaluate it </a:t>
            </a:r>
          </a:p>
          <a:p>
            <a:r>
              <a:rPr lang="en-GB" dirty="0" smtClean="0"/>
              <a:t>Let you have a go at building one</a:t>
            </a: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231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4000" dirty="0" smtClean="0"/>
              <a:t>What is a Value Proposition?</a:t>
            </a:r>
            <a:endParaRPr lang="en-GB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91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Its not about the “</a:t>
            </a:r>
            <a:r>
              <a:rPr lang="en-GB" dirty="0" err="1" smtClean="0"/>
              <a:t>ers</a:t>
            </a:r>
            <a:r>
              <a:rPr lang="en-GB" dirty="0" smtClean="0"/>
              <a:t>”</a:t>
            </a:r>
          </a:p>
          <a:p>
            <a:pPr lvl="1"/>
            <a:r>
              <a:rPr lang="en-GB" dirty="0" err="1" smtClean="0"/>
              <a:t>Eg</a:t>
            </a:r>
            <a:r>
              <a:rPr lang="en-GB" dirty="0" smtClean="0"/>
              <a:t> Being faster or cheaper</a:t>
            </a:r>
            <a:endParaRPr lang="en-GB" dirty="0" smtClean="0"/>
          </a:p>
          <a:p>
            <a:r>
              <a:rPr lang="en-GB" dirty="0" smtClean="0"/>
              <a:t>Its about the “</a:t>
            </a:r>
            <a:r>
              <a:rPr lang="en-GB" dirty="0" err="1" smtClean="0"/>
              <a:t>ests</a:t>
            </a:r>
            <a:r>
              <a:rPr lang="en-GB" dirty="0" smtClean="0"/>
              <a:t>”</a:t>
            </a:r>
          </a:p>
          <a:p>
            <a:pPr lvl="1"/>
            <a:r>
              <a:rPr lang="en-GB" dirty="0" err="1" smtClean="0"/>
              <a:t>Eg</a:t>
            </a:r>
            <a:r>
              <a:rPr lang="en-GB" dirty="0" smtClean="0"/>
              <a:t> Being the friendliest</a:t>
            </a:r>
          </a:p>
          <a:p>
            <a:pPr lvl="1"/>
            <a:r>
              <a:rPr lang="en-GB" dirty="0" smtClean="0"/>
              <a:t>The closest</a:t>
            </a:r>
            <a:endParaRPr lang="en-GB" dirty="0" smtClean="0"/>
          </a:p>
          <a:p>
            <a:pPr algn="ctr"/>
            <a:r>
              <a:rPr lang="en-GB" sz="4000" dirty="0" smtClean="0"/>
              <a:t>Its </a:t>
            </a:r>
            <a:r>
              <a:rPr lang="en-GB" sz="4000" dirty="0" smtClean="0"/>
              <a:t>what you do that others cant or wont do</a:t>
            </a:r>
            <a:endParaRPr lang="en-GB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26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i="1" dirty="0" smtClean="0"/>
              <a:t>If I am your ideal prospect, why should I buy from you rather than for any of your competitors?</a:t>
            </a:r>
            <a:endParaRPr lang="en-GB" i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80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2852936"/>
            <a:ext cx="720080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r>
              <a:rPr lang="en-GB" i="1" dirty="0" smtClean="0"/>
              <a:t>If </a:t>
            </a:r>
            <a:r>
              <a:rPr lang="en-GB" i="1" dirty="0"/>
              <a:t>I am your ideal prospect, why should I buy from you rather than for any of your competitors?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84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7704" y="2914126"/>
            <a:ext cx="3600400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i="1" dirty="0" smtClean="0"/>
              <a:t>If </a:t>
            </a:r>
            <a:r>
              <a:rPr lang="en-GB" i="1" dirty="0"/>
              <a:t>I am your ideal prospect, why should I buy from you rather than for any of your competitors?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59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3361184"/>
            <a:ext cx="7723045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4486275" cy="130100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3025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i="1" dirty="0" smtClean="0"/>
              <a:t>If </a:t>
            </a:r>
            <a:r>
              <a:rPr lang="en-GB" i="1" dirty="0"/>
              <a:t>I am your ideal prospect, why should I buy from you rather than </a:t>
            </a:r>
            <a:r>
              <a:rPr lang="en-GB" i="1" dirty="0" smtClean="0"/>
              <a:t>your </a:t>
            </a:r>
            <a:r>
              <a:rPr lang="en-GB" i="1" dirty="0"/>
              <a:t>competitors?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269032"/>
            <a:ext cx="4486275" cy="130100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Tahoma" pitchFamily="34" charset="0"/>
                <a:ea typeface="+mj-ea"/>
                <a:cs typeface="+mj-cs"/>
              </a:defRPr>
            </a:lvl1pPr>
          </a:lstStyle>
          <a:p>
            <a:r>
              <a:rPr lang="en-GB" smtClean="0"/>
              <a:t>Managing High Growth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49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</TotalTime>
  <Words>638</Words>
  <Application>Microsoft Office PowerPoint</Application>
  <PresentationFormat>On-screen Show (4:3)</PresentationFormat>
  <Paragraphs>190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Tahoma</vt:lpstr>
      <vt:lpstr>1_Office Theme</vt:lpstr>
      <vt:lpstr>Creating a Compelling Value Proposition</vt:lpstr>
      <vt:lpstr>Managing High Growth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Laurence</dc:creator>
  <cp:lastModifiedBy>Lawrence Ainsworth</cp:lastModifiedBy>
  <cp:revision>69</cp:revision>
  <dcterms:created xsi:type="dcterms:W3CDTF">2014-03-18T16:21:53Z</dcterms:created>
  <dcterms:modified xsi:type="dcterms:W3CDTF">2014-10-27T13:47:36Z</dcterms:modified>
</cp:coreProperties>
</file>